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28" r:id="rId1"/>
  </p:sldMasterIdLst>
  <p:notesMasterIdLst>
    <p:notesMasterId r:id="rId17"/>
  </p:notesMasterIdLst>
  <p:handoutMasterIdLst>
    <p:handoutMasterId r:id="rId18"/>
  </p:handoutMasterIdLst>
  <p:sldIdLst>
    <p:sldId id="256" r:id="rId2"/>
    <p:sldId id="257" r:id="rId3"/>
    <p:sldId id="258" r:id="rId4"/>
    <p:sldId id="259" r:id="rId5"/>
    <p:sldId id="262" r:id="rId6"/>
    <p:sldId id="267" r:id="rId7"/>
    <p:sldId id="269" r:id="rId8"/>
    <p:sldId id="268" r:id="rId9"/>
    <p:sldId id="271" r:id="rId10"/>
    <p:sldId id="270" r:id="rId11"/>
    <p:sldId id="272" r:id="rId12"/>
    <p:sldId id="261" r:id="rId13"/>
    <p:sldId id="266" r:id="rId14"/>
    <p:sldId id="265" r:id="rId15"/>
    <p:sldId id="27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725" autoAdjust="0"/>
  </p:normalViewPr>
  <p:slideViewPr>
    <p:cSldViewPr snapToGrid="0" snapToObjects="1">
      <p:cViewPr varScale="1">
        <p:scale>
          <a:sx n="64" d="100"/>
          <a:sy n="64" d="100"/>
        </p:scale>
        <p:origin x="2154"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45BA4E0-F883-4248-B19E-80286FBC15F3}" type="datetimeFigureOut">
              <a:rPr lang="en-US" smtClean="0"/>
              <a:t>12/10/2016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AAB9460-CCF0-3042-ABDD-AA6C5C5DAAE6}" type="slidenum">
              <a:rPr lang="en-US" smtClean="0"/>
              <a:t>‹#›</a:t>
            </a:fld>
            <a:endParaRPr lang="en-US"/>
          </a:p>
        </p:txBody>
      </p:sp>
    </p:spTree>
    <p:extLst>
      <p:ext uri="{BB962C8B-B14F-4D97-AF65-F5344CB8AC3E}">
        <p14:creationId xmlns:p14="http://schemas.microsoft.com/office/powerpoint/2010/main" val="3973155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D1C506-7D19-2F4C-BB2F-8E5ED85CEDB4}" type="datetimeFigureOut">
              <a:rPr lang="en-US" smtClean="0"/>
              <a:t>12/10/2016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9A9588-FDFF-F847-BEDA-CB6631C02459}" type="slidenum">
              <a:rPr lang="en-US" smtClean="0"/>
              <a:t>‹#›</a:t>
            </a:fld>
            <a:endParaRPr lang="en-US"/>
          </a:p>
        </p:txBody>
      </p:sp>
    </p:spTree>
    <p:extLst>
      <p:ext uri="{BB962C8B-B14F-4D97-AF65-F5344CB8AC3E}">
        <p14:creationId xmlns:p14="http://schemas.microsoft.com/office/powerpoint/2010/main" val="22010814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begin our understanding of photography</a:t>
            </a:r>
            <a:r>
              <a:rPr lang="en-US" baseline="0" dirty="0"/>
              <a:t> with the camera obscura which was developed in 1490.  </a:t>
            </a:r>
          </a:p>
          <a:p>
            <a:r>
              <a:rPr lang="en-US" baseline="0" dirty="0"/>
              <a:t>The first photograph as we understand the concept today was created in 1827 by Joseph Niepce.  </a:t>
            </a:r>
          </a:p>
          <a:p>
            <a:r>
              <a:rPr lang="en-US" baseline="0" dirty="0"/>
              <a:t>The first photographic process that was commercially successful was developed by Louis </a:t>
            </a:r>
            <a:r>
              <a:rPr lang="en-US" baseline="0" dirty="0" err="1"/>
              <a:t>Dagurre</a:t>
            </a:r>
            <a:r>
              <a:rPr lang="en-US" baseline="0" dirty="0"/>
              <a:t>.</a:t>
            </a:r>
          </a:p>
          <a:p>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These concept is developed in more detail in the next slide.</a:t>
            </a:r>
          </a:p>
          <a:p>
            <a:endParaRPr lang="en-US" dirty="0"/>
          </a:p>
          <a:p>
            <a:endParaRPr lang="en-US" dirty="0"/>
          </a:p>
          <a:p>
            <a:endParaRPr lang="en-US" dirty="0"/>
          </a:p>
          <a:p>
            <a:r>
              <a:rPr lang="en-US" dirty="0"/>
              <a:t>http://www.photohistory-sussex.co.uk/DAGapparatus.jpg</a:t>
            </a:r>
          </a:p>
        </p:txBody>
      </p:sp>
      <p:sp>
        <p:nvSpPr>
          <p:cNvPr id="4" name="Slide Number Placeholder 3"/>
          <p:cNvSpPr>
            <a:spLocks noGrp="1"/>
          </p:cNvSpPr>
          <p:nvPr>
            <p:ph type="sldNum" sz="quarter" idx="10"/>
          </p:nvPr>
        </p:nvSpPr>
        <p:spPr/>
        <p:txBody>
          <a:bodyPr/>
          <a:lstStyle/>
          <a:p>
            <a:fld id="{A99A9588-FDFF-F847-BEDA-CB6631C02459}" type="slidenum">
              <a:rPr lang="en-US" smtClean="0"/>
              <a:t>2</a:t>
            </a:fld>
            <a:endParaRPr lang="en-US"/>
          </a:p>
        </p:txBody>
      </p:sp>
    </p:spTree>
    <p:extLst>
      <p:ext uri="{BB962C8B-B14F-4D97-AF65-F5344CB8AC3E}">
        <p14:creationId xmlns:p14="http://schemas.microsoft.com/office/powerpoint/2010/main" val="3296206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Click on image to play video.</a:t>
            </a:r>
            <a:br>
              <a:rPr lang="en-US" dirty="0"/>
            </a:br>
            <a:br>
              <a:rPr lang="en-US" dirty="0"/>
            </a:br>
            <a:r>
              <a:rPr lang="en-US" sz="1200" dirty="0"/>
              <a:t>https://youtu.be/JoxGEymA8ro</a:t>
            </a:r>
          </a:p>
          <a:p>
            <a:endParaRPr lang="en-US" dirty="0"/>
          </a:p>
          <a:p>
            <a:endParaRPr lang="en-US" dirty="0"/>
          </a:p>
          <a:p>
            <a:endParaRPr lang="en-US" dirty="0"/>
          </a:p>
          <a:p>
            <a:r>
              <a:rPr lang="en-US" dirty="0"/>
              <a:t>http://i2.mirror.co.uk/incoming/article6515551.ece/ALTERNATES/s615b/Leonardo-Da-Vinci.jpg</a:t>
            </a:r>
          </a:p>
          <a:p>
            <a:endParaRPr lang="en-US" dirty="0"/>
          </a:p>
        </p:txBody>
      </p:sp>
      <p:sp>
        <p:nvSpPr>
          <p:cNvPr id="4" name="Slide Number Placeholder 3"/>
          <p:cNvSpPr>
            <a:spLocks noGrp="1"/>
          </p:cNvSpPr>
          <p:nvPr>
            <p:ph type="sldNum" sz="quarter" idx="10"/>
          </p:nvPr>
        </p:nvSpPr>
        <p:spPr/>
        <p:txBody>
          <a:bodyPr/>
          <a:lstStyle/>
          <a:p>
            <a:fld id="{A99A9588-FDFF-F847-BEDA-CB6631C02459}" type="slidenum">
              <a:rPr lang="en-US" smtClean="0"/>
              <a:t>3</a:t>
            </a:fld>
            <a:endParaRPr lang="en-US"/>
          </a:p>
        </p:txBody>
      </p:sp>
    </p:spTree>
    <p:extLst>
      <p:ext uri="{BB962C8B-B14F-4D97-AF65-F5344CB8AC3E}">
        <p14:creationId xmlns:p14="http://schemas.microsoft.com/office/powerpoint/2010/main" val="3605255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first photograph of a person.  It was taken in 1838 by Louis Daguerre.  It shows a man having his shoes</a:t>
            </a:r>
            <a:r>
              <a:rPr lang="en-US" baseline="0" dirty="0"/>
              <a:t> shined.</a:t>
            </a:r>
          </a:p>
          <a:p>
            <a:endParaRPr lang="en-US" baseline="0" dirty="0"/>
          </a:p>
          <a:p>
            <a:r>
              <a:rPr lang="en-US" baseline="0" dirty="0"/>
              <a:t>The photograph appears to be of an empty Paris street, but the street is actually bustling with people.  The problem is that the moving people could not be captured in the image because of the slow shutter speed.  Therefore, the street appears to be empty even though it is not.</a:t>
            </a:r>
            <a:endParaRPr lang="en-US" dirty="0"/>
          </a:p>
          <a:p>
            <a:endParaRPr lang="en-US" dirty="0"/>
          </a:p>
          <a:p>
            <a:endParaRPr lang="en-US" dirty="0"/>
          </a:p>
          <a:p>
            <a:endParaRPr lang="en-US" dirty="0"/>
          </a:p>
          <a:p>
            <a:r>
              <a:rPr lang="en-US" dirty="0"/>
              <a:t>https://upload.wikimedia.org/wikipedia/commons/d/d3/Boulevard_du_Temple_by_Daguerre.jpg</a:t>
            </a:r>
          </a:p>
        </p:txBody>
      </p:sp>
      <p:sp>
        <p:nvSpPr>
          <p:cNvPr id="4" name="Slide Number Placeholder 3"/>
          <p:cNvSpPr>
            <a:spLocks noGrp="1"/>
          </p:cNvSpPr>
          <p:nvPr>
            <p:ph type="sldNum" sz="quarter" idx="10"/>
          </p:nvPr>
        </p:nvSpPr>
        <p:spPr/>
        <p:txBody>
          <a:bodyPr/>
          <a:lstStyle/>
          <a:p>
            <a:fld id="{A99A9588-FDFF-F847-BEDA-CB6631C02459}" type="slidenum">
              <a:rPr lang="en-US" smtClean="0"/>
              <a:t>5</a:t>
            </a:fld>
            <a:endParaRPr lang="en-US"/>
          </a:p>
        </p:txBody>
      </p:sp>
    </p:spTree>
    <p:extLst>
      <p:ext uri="{BB962C8B-B14F-4D97-AF65-F5344CB8AC3E}">
        <p14:creationId xmlns:p14="http://schemas.microsoft.com/office/powerpoint/2010/main" val="576570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describe what they see in this image.</a:t>
            </a:r>
          </a:p>
          <a:p>
            <a:endParaRPr lang="en-US" dirty="0"/>
          </a:p>
          <a:p>
            <a:r>
              <a:rPr lang="en-US" dirty="0"/>
              <a:t>Then show the next slide.</a:t>
            </a:r>
          </a:p>
        </p:txBody>
      </p:sp>
      <p:sp>
        <p:nvSpPr>
          <p:cNvPr id="4" name="Slide Number Placeholder 3"/>
          <p:cNvSpPr>
            <a:spLocks noGrp="1"/>
          </p:cNvSpPr>
          <p:nvPr>
            <p:ph type="sldNum" sz="quarter" idx="10"/>
          </p:nvPr>
        </p:nvSpPr>
        <p:spPr/>
        <p:txBody>
          <a:bodyPr/>
          <a:lstStyle/>
          <a:p>
            <a:fld id="{A99A9588-FDFF-F847-BEDA-CB6631C02459}" type="slidenum">
              <a:rPr lang="en-US" smtClean="0"/>
              <a:t>6</a:t>
            </a:fld>
            <a:endParaRPr lang="en-US"/>
          </a:p>
        </p:txBody>
      </p:sp>
    </p:spTree>
    <p:extLst>
      <p:ext uri="{BB962C8B-B14F-4D97-AF65-F5344CB8AC3E}">
        <p14:creationId xmlns:p14="http://schemas.microsoft.com/office/powerpoint/2010/main" val="1255110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a:t>
            </a:r>
            <a:r>
              <a:rPr lang="en-US" baseline="0" dirty="0"/>
              <a:t> students to describe what they see in this image.</a:t>
            </a:r>
            <a:endParaRPr lang="en-US" dirty="0"/>
          </a:p>
        </p:txBody>
      </p:sp>
      <p:sp>
        <p:nvSpPr>
          <p:cNvPr id="4" name="Slide Number Placeholder 3"/>
          <p:cNvSpPr>
            <a:spLocks noGrp="1"/>
          </p:cNvSpPr>
          <p:nvPr>
            <p:ph type="sldNum" sz="quarter" idx="10"/>
          </p:nvPr>
        </p:nvSpPr>
        <p:spPr/>
        <p:txBody>
          <a:bodyPr/>
          <a:lstStyle/>
          <a:p>
            <a:fld id="{A99A9588-FDFF-F847-BEDA-CB6631C02459}" type="slidenum">
              <a:rPr lang="en-US" smtClean="0"/>
              <a:t>8</a:t>
            </a:fld>
            <a:endParaRPr lang="en-US"/>
          </a:p>
        </p:txBody>
      </p:sp>
    </p:spTree>
    <p:extLst>
      <p:ext uri="{BB962C8B-B14F-4D97-AF65-F5344CB8AC3E}">
        <p14:creationId xmlns:p14="http://schemas.microsoft.com/office/powerpoint/2010/main" val="2326041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ask students to describe what they see in this image.</a:t>
            </a:r>
          </a:p>
        </p:txBody>
      </p:sp>
      <p:sp>
        <p:nvSpPr>
          <p:cNvPr id="4" name="Slide Number Placeholder 3"/>
          <p:cNvSpPr>
            <a:spLocks noGrp="1"/>
          </p:cNvSpPr>
          <p:nvPr>
            <p:ph type="sldNum" sz="quarter" idx="10"/>
          </p:nvPr>
        </p:nvSpPr>
        <p:spPr/>
        <p:txBody>
          <a:bodyPr/>
          <a:lstStyle/>
          <a:p>
            <a:fld id="{A99A9588-FDFF-F847-BEDA-CB6631C02459}" type="slidenum">
              <a:rPr lang="en-US" smtClean="0"/>
              <a:t>9</a:t>
            </a:fld>
            <a:endParaRPr lang="en-US"/>
          </a:p>
        </p:txBody>
      </p:sp>
    </p:spTree>
    <p:extLst>
      <p:ext uri="{BB962C8B-B14F-4D97-AF65-F5344CB8AC3E}">
        <p14:creationId xmlns:p14="http://schemas.microsoft.com/office/powerpoint/2010/main" val="3094773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original image that was cropped.</a:t>
            </a:r>
          </a:p>
          <a:p>
            <a:endParaRPr lang="en-US" dirty="0"/>
          </a:p>
          <a:p>
            <a:r>
              <a:rPr lang="en-US" dirty="0"/>
              <a:t>http://piximus.net/media/30849/how-the-media-manipulates-everything-1.jpg</a:t>
            </a:r>
          </a:p>
        </p:txBody>
      </p:sp>
      <p:sp>
        <p:nvSpPr>
          <p:cNvPr id="4" name="Slide Number Placeholder 3"/>
          <p:cNvSpPr>
            <a:spLocks noGrp="1"/>
          </p:cNvSpPr>
          <p:nvPr>
            <p:ph type="sldNum" sz="quarter" idx="10"/>
          </p:nvPr>
        </p:nvSpPr>
        <p:spPr/>
        <p:txBody>
          <a:bodyPr/>
          <a:lstStyle/>
          <a:p>
            <a:fld id="{A99A9588-FDFF-F847-BEDA-CB6631C02459}" type="slidenum">
              <a:rPr lang="en-US" smtClean="0"/>
              <a:t>10</a:t>
            </a:fld>
            <a:endParaRPr lang="en-US"/>
          </a:p>
        </p:txBody>
      </p:sp>
    </p:spTree>
    <p:extLst>
      <p:ext uri="{BB962C8B-B14F-4D97-AF65-F5344CB8AC3E}">
        <p14:creationId xmlns:p14="http://schemas.microsoft.com/office/powerpoint/2010/main" val="3997382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meme from which the previous examples was taken.</a:t>
            </a:r>
          </a:p>
        </p:txBody>
      </p:sp>
      <p:sp>
        <p:nvSpPr>
          <p:cNvPr id="4" name="Slide Number Placeholder 3"/>
          <p:cNvSpPr>
            <a:spLocks noGrp="1"/>
          </p:cNvSpPr>
          <p:nvPr>
            <p:ph type="sldNum" sz="quarter" idx="10"/>
          </p:nvPr>
        </p:nvSpPr>
        <p:spPr/>
        <p:txBody>
          <a:bodyPr/>
          <a:lstStyle/>
          <a:p>
            <a:fld id="{A99A9588-FDFF-F847-BEDA-CB6631C02459}" type="slidenum">
              <a:rPr lang="en-US" smtClean="0"/>
              <a:t>11</a:t>
            </a:fld>
            <a:endParaRPr lang="en-US"/>
          </a:p>
        </p:txBody>
      </p:sp>
    </p:spTree>
    <p:extLst>
      <p:ext uri="{BB962C8B-B14F-4D97-AF65-F5344CB8AC3E}">
        <p14:creationId xmlns:p14="http://schemas.microsoft.com/office/powerpoint/2010/main" val="19466591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Click on image to play video:  https://www.youtube.com/watch?v=Y0TnU80idDA</a:t>
            </a:r>
          </a:p>
          <a:p>
            <a:endParaRPr lang="en-US" dirty="0"/>
          </a:p>
          <a:p>
            <a:r>
              <a:rPr lang="en-US" dirty="0"/>
              <a:t>This 5:05 minute</a:t>
            </a:r>
            <a:r>
              <a:rPr lang="en-US" baseline="0" dirty="0"/>
              <a:t> </a:t>
            </a:r>
            <a:r>
              <a:rPr lang="en-US" dirty="0"/>
              <a:t>analysis of </a:t>
            </a:r>
            <a:r>
              <a:rPr lang="en-US" i="1" dirty="0"/>
              <a:t>The</a:t>
            </a:r>
            <a:r>
              <a:rPr lang="en-US" i="1" baseline="0" dirty="0"/>
              <a:t> Imposter</a:t>
            </a:r>
            <a:r>
              <a:rPr lang="en-US" i="0" baseline="0" dirty="0"/>
              <a:t> (2012) explains how the film manipulates the audience to believe what they are predisposed to want to believe.</a:t>
            </a:r>
            <a:endParaRPr lang="en-US" dirty="0"/>
          </a:p>
        </p:txBody>
      </p:sp>
      <p:sp>
        <p:nvSpPr>
          <p:cNvPr id="4" name="Slide Number Placeholder 3"/>
          <p:cNvSpPr>
            <a:spLocks noGrp="1"/>
          </p:cNvSpPr>
          <p:nvPr>
            <p:ph type="sldNum" sz="quarter" idx="10"/>
          </p:nvPr>
        </p:nvSpPr>
        <p:spPr/>
        <p:txBody>
          <a:bodyPr/>
          <a:lstStyle/>
          <a:p>
            <a:fld id="{A99A9588-FDFF-F847-BEDA-CB6631C02459}" type="slidenum">
              <a:rPr lang="en-US" smtClean="0"/>
              <a:t>12</a:t>
            </a:fld>
            <a:endParaRPr lang="en-US"/>
          </a:p>
        </p:txBody>
      </p:sp>
    </p:spTree>
    <p:extLst>
      <p:ext uri="{BB962C8B-B14F-4D97-AF65-F5344CB8AC3E}">
        <p14:creationId xmlns:p14="http://schemas.microsoft.com/office/powerpoint/2010/main" val="3340389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 question to</a:t>
            </a:r>
            <a:r>
              <a:rPr lang="en-US" baseline="0" dirty="0"/>
              <a:t> end presentation.</a:t>
            </a:r>
            <a:endParaRPr lang="en-US" dirty="0"/>
          </a:p>
        </p:txBody>
      </p:sp>
      <p:sp>
        <p:nvSpPr>
          <p:cNvPr id="4" name="Slide Number Placeholder 3"/>
          <p:cNvSpPr>
            <a:spLocks noGrp="1"/>
          </p:cNvSpPr>
          <p:nvPr>
            <p:ph type="sldNum" sz="quarter" idx="10"/>
          </p:nvPr>
        </p:nvSpPr>
        <p:spPr/>
        <p:txBody>
          <a:bodyPr/>
          <a:lstStyle/>
          <a:p>
            <a:fld id="{A99A9588-FDFF-F847-BEDA-CB6631C02459}" type="slidenum">
              <a:rPr lang="en-US" smtClean="0"/>
              <a:t>13</a:t>
            </a:fld>
            <a:endParaRPr lang="en-US"/>
          </a:p>
        </p:txBody>
      </p:sp>
    </p:spTree>
    <p:extLst>
      <p:ext uri="{BB962C8B-B14F-4D97-AF65-F5344CB8AC3E}">
        <p14:creationId xmlns:p14="http://schemas.microsoft.com/office/powerpoint/2010/main" val="36297117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2233D26B-DFC2-4248-8ED0-AD3E108CBDD7}" type="datetime1">
              <a:rPr lang="en-US" smtClean="0"/>
              <a:pPr/>
              <a:t>12/10/2016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8F97F932-D99A-4087-BFB1-EA42FAFC8D2C}" type="datetime1">
              <a:rPr lang="en-US" smtClean="0"/>
              <a:pPr/>
              <a:t>12/10/2016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C96367-2F2B-4F6E-ACF4-15FA13738E10}" type="datetime1">
              <a:rPr lang="en-US" smtClean="0"/>
              <a:pPr/>
              <a:t>12/10/2016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523C92-45F4-4C30-810D-4886C1BA696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8FB3498D-21C7-408B-8EF5-5B55DEF0BFD5}" type="datetime1">
              <a:rPr lang="en-US" smtClean="0"/>
              <a:pPr/>
              <a:t>12/10/2016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84DB246E-8FD1-42FF-94A4-E4133095C37A}" type="datetime1">
              <a:rPr lang="en-US" smtClean="0"/>
              <a:pPr/>
              <a:t>12/10/2016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3939D4-B818-4372-B1EE-7CB6D5BBC74A}" type="datetime1">
              <a:rPr lang="en-US" smtClean="0"/>
              <a:pPr/>
              <a:t>12/10/2016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35E438-4D0D-4834-B658-A90420491D98}" type="datetime1">
              <a:rPr lang="en-US" smtClean="0"/>
              <a:pPr/>
              <a:t>12/10/2016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F8ADFA-7142-4015-85E6-1712F15FA709}" type="datetime1">
              <a:rPr lang="en-US" smtClean="0"/>
              <a:pPr/>
              <a:t>12/10/2016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A581E0-D653-4D78-A48F-41D80498BC7E}" type="datetime1">
              <a:rPr lang="en-US" smtClean="0"/>
              <a:pPr/>
              <a:t>12/10/2016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94C003-38E8-486A-9BFD-47E55D87241C}" type="datetime1">
              <a:rPr lang="en-US" smtClean="0"/>
              <a:pPr/>
              <a:t>12/10/2016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59EAA3-934B-41DB-B3B1-806F4BE5CC37}" type="datetime1">
              <a:rPr lang="en-US" smtClean="0"/>
              <a:pPr/>
              <a:t>12/10/2016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8B3AFFF1-9C47-49F0-AE12-AF188F3F4E82}" type="datetime1">
              <a:rPr lang="en-US" smtClean="0"/>
              <a:pPr/>
              <a:t>12/10/2016</a:t>
            </a:fld>
            <a:endParaRPr lang="en-US" dirty="0"/>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38237106-F2ED-405E-BC33-CC3CF426205F}"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4729" r:id="rId1"/>
    <p:sldLayoutId id="2147484730" r:id="rId2"/>
    <p:sldLayoutId id="2147484731" r:id="rId3"/>
    <p:sldLayoutId id="2147484732" r:id="rId4"/>
    <p:sldLayoutId id="2147484733" r:id="rId5"/>
    <p:sldLayoutId id="2147484734" r:id="rId6"/>
    <p:sldLayoutId id="2147484735" r:id="rId7"/>
    <p:sldLayoutId id="2147484736" r:id="rId8"/>
    <p:sldLayoutId id="2147484737" r:id="rId9"/>
    <p:sldLayoutId id="2147484738" r:id="rId10"/>
    <p:sldLayoutId id="2147484739" r:id="rId11"/>
  </p:sldLayoutIdLst>
  <p:hf sldNum="0" hdr="0" ft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youtu.be/JoxGEymA8ro"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Y0TnU80idDA"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219200" y="3886200"/>
            <a:ext cx="6400800" cy="610849"/>
          </a:xfrm>
        </p:spPr>
        <p:txBody>
          <a:bodyPr/>
          <a:lstStyle/>
          <a:p>
            <a:r>
              <a:rPr lang="en-US" dirty="0"/>
              <a:t>By: Anne Jeanine Delgado</a:t>
            </a:r>
          </a:p>
        </p:txBody>
      </p:sp>
      <p:sp>
        <p:nvSpPr>
          <p:cNvPr id="3" name="Title 2"/>
          <p:cNvSpPr>
            <a:spLocks noGrp="1"/>
          </p:cNvSpPr>
          <p:nvPr>
            <p:ph type="ctrTitle"/>
          </p:nvPr>
        </p:nvSpPr>
        <p:spPr/>
        <p:txBody>
          <a:bodyPr/>
          <a:lstStyle/>
          <a:p>
            <a:r>
              <a:rPr lang="en-US" dirty="0"/>
              <a:t>Early Modern Photography</a:t>
            </a:r>
          </a:p>
        </p:txBody>
      </p:sp>
      <p:pic>
        <p:nvPicPr>
          <p:cNvPr id="1026" name="Picture 2" descr="Creative Commons 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 y="5864025"/>
            <a:ext cx="938760" cy="3307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593173" y="5980038"/>
            <a:ext cx="2053653" cy="538609"/>
          </a:xfrm>
          <a:prstGeom prst="rect">
            <a:avLst/>
          </a:prstGeom>
          <a:noFill/>
        </p:spPr>
        <p:txBody>
          <a:bodyPr wrap="square" rtlCol="0">
            <a:spAutoFit/>
          </a:bodyPr>
          <a:lstStyle/>
          <a:p>
            <a:r>
              <a:rPr lang="en-US" sz="1100" dirty="0"/>
              <a:t>Last updated:  10 December 2016</a:t>
            </a:r>
          </a:p>
          <a:p>
            <a:endParaRPr lang="en-US" dirty="0"/>
          </a:p>
        </p:txBody>
      </p:sp>
    </p:spTree>
    <p:extLst>
      <p:ext uri="{BB962C8B-B14F-4D97-AF65-F5344CB8AC3E}">
        <p14:creationId xmlns:p14="http://schemas.microsoft.com/office/powerpoint/2010/main" val="1779238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dissolve">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00" dirty="0"/>
              <a:t>History</a:t>
            </a:r>
          </a:p>
        </p:txBody>
      </p:sp>
      <p:sp>
        <p:nvSpPr>
          <p:cNvPr id="3" name="Content Placeholder 2"/>
          <p:cNvSpPr>
            <a:spLocks noGrp="1"/>
          </p:cNvSpPr>
          <p:nvPr>
            <p:ph sz="quarter" idx="13"/>
          </p:nvPr>
        </p:nvSpPr>
        <p:spPr>
          <a:xfrm>
            <a:off x="609600" y="3207894"/>
            <a:ext cx="7924800" cy="2507105"/>
          </a:xfrm>
        </p:spPr>
        <p:txBody>
          <a:bodyPr>
            <a:normAutofit/>
          </a:bodyPr>
          <a:lstStyle/>
          <a:p>
            <a:r>
              <a:rPr lang="en-US" sz="2500" dirty="0"/>
              <a:t>1490 Camera Obscura </a:t>
            </a:r>
          </a:p>
          <a:p>
            <a:r>
              <a:rPr lang="en-US" sz="2500" dirty="0"/>
              <a:t>First photograph created in 1826 using heliography by Joseph </a:t>
            </a:r>
            <a:r>
              <a:rPr lang="en-US" sz="2500" dirty="0" err="1"/>
              <a:t>Nicephore</a:t>
            </a:r>
            <a:r>
              <a:rPr lang="en-US" sz="2500" dirty="0"/>
              <a:t> </a:t>
            </a:r>
            <a:r>
              <a:rPr lang="en-US" sz="2500" dirty="0" err="1"/>
              <a:t>Niepce</a:t>
            </a:r>
            <a:endParaRPr lang="en-US" sz="2500" dirty="0"/>
          </a:p>
          <a:p>
            <a:r>
              <a:rPr lang="en-US" sz="2500" dirty="0"/>
              <a:t>Louis </a:t>
            </a:r>
            <a:r>
              <a:rPr lang="en-US" sz="2500" dirty="0" err="1"/>
              <a:t>Dagurre</a:t>
            </a:r>
            <a:r>
              <a:rPr lang="en-US" sz="2500" dirty="0"/>
              <a:t> invented the first commercially successful photographic process called the </a:t>
            </a:r>
            <a:r>
              <a:rPr lang="en-US" sz="2500" dirty="0" err="1"/>
              <a:t>Dagurreotype</a:t>
            </a:r>
            <a:endParaRPr lang="en-US" sz="2500" dirty="0"/>
          </a:p>
          <a:p>
            <a:endParaRPr lang="en-US" sz="2500" dirty="0"/>
          </a:p>
          <a:p>
            <a:endParaRPr lang="en-US" sz="2500" dirty="0"/>
          </a:p>
        </p:txBody>
      </p:sp>
      <p:pic>
        <p:nvPicPr>
          <p:cNvPr id="4" name="Picture 3"/>
          <p:cNvPicPr>
            <a:picLocks noChangeAspect="1"/>
          </p:cNvPicPr>
          <p:nvPr/>
        </p:nvPicPr>
        <p:blipFill>
          <a:blip r:embed="rId3"/>
          <a:stretch>
            <a:fillRect/>
          </a:stretch>
        </p:blipFill>
        <p:spPr>
          <a:xfrm>
            <a:off x="3624520" y="458268"/>
            <a:ext cx="4783667" cy="2475635"/>
          </a:xfrm>
          <a:prstGeom prst="rect">
            <a:avLst/>
          </a:prstGeom>
        </p:spPr>
      </p:pic>
    </p:spTree>
    <p:extLst>
      <p:ext uri="{BB962C8B-B14F-4D97-AF65-F5344CB8AC3E}">
        <p14:creationId xmlns:p14="http://schemas.microsoft.com/office/powerpoint/2010/main" val="2699625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00" dirty="0"/>
              <a:t>History</a:t>
            </a:r>
          </a:p>
        </p:txBody>
      </p:sp>
      <p:pic>
        <p:nvPicPr>
          <p:cNvPr id="6" name="Picture 5">
            <a:hlinkClick r:id="rId3"/>
          </p:cNvPr>
          <p:cNvPicPr>
            <a:picLocks noChangeAspect="1"/>
          </p:cNvPicPr>
          <p:nvPr/>
        </p:nvPicPr>
        <p:blipFill>
          <a:blip r:embed="rId4"/>
          <a:stretch>
            <a:fillRect/>
          </a:stretch>
        </p:blipFill>
        <p:spPr>
          <a:xfrm>
            <a:off x="4467069" y="684764"/>
            <a:ext cx="3342160" cy="4727933"/>
          </a:xfrm>
          <a:prstGeom prst="rect">
            <a:avLst/>
          </a:prstGeom>
        </p:spPr>
      </p:pic>
    </p:spTree>
    <p:extLst>
      <p:ext uri="{BB962C8B-B14F-4D97-AF65-F5344CB8AC3E}">
        <p14:creationId xmlns:p14="http://schemas.microsoft.com/office/powerpoint/2010/main" val="280379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00" dirty="0"/>
              <a:t>Photography Bias</a:t>
            </a:r>
          </a:p>
        </p:txBody>
      </p:sp>
      <p:sp>
        <p:nvSpPr>
          <p:cNvPr id="3" name="Content Placeholder 2"/>
          <p:cNvSpPr>
            <a:spLocks noGrp="1"/>
          </p:cNvSpPr>
          <p:nvPr>
            <p:ph sz="quarter" idx="13"/>
          </p:nvPr>
        </p:nvSpPr>
        <p:spPr/>
        <p:txBody>
          <a:bodyPr>
            <a:normAutofit/>
          </a:bodyPr>
          <a:lstStyle/>
          <a:p>
            <a:r>
              <a:rPr lang="en-US" sz="3000" dirty="0"/>
              <a:t>Altering of a subject’s image in order to create a certain perception of that subject.</a:t>
            </a:r>
          </a:p>
        </p:txBody>
      </p:sp>
    </p:spTree>
    <p:extLst>
      <p:ext uri="{BB962C8B-B14F-4D97-AF65-F5344CB8AC3E}">
        <p14:creationId xmlns:p14="http://schemas.microsoft.com/office/powerpoint/2010/main" val="761937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7924800" cy="1644103"/>
          </a:xfrm>
        </p:spPr>
        <p:txBody>
          <a:bodyPr/>
          <a:lstStyle/>
          <a:p>
            <a:r>
              <a:rPr lang="en-US" sz="5000" dirty="0"/>
              <a:t>First Photograph</a:t>
            </a:r>
            <a:br>
              <a:rPr lang="en-US" sz="5000" dirty="0"/>
            </a:br>
            <a:r>
              <a:rPr lang="en-US" sz="5000" dirty="0"/>
              <a:t>Of Person</a:t>
            </a:r>
          </a:p>
        </p:txBody>
      </p:sp>
      <p:pic>
        <p:nvPicPr>
          <p:cNvPr id="5" name="Content Placeholder 4"/>
          <p:cNvPicPr>
            <a:picLocks noGrp="1" noChangeAspect="1"/>
          </p:cNvPicPr>
          <p:nvPr>
            <p:ph sz="quarter" idx="13"/>
          </p:nvPr>
        </p:nvPicPr>
        <p:blipFill>
          <a:blip r:embed="rId3"/>
          <a:srcRect t="13862" b="13862"/>
          <a:stretch>
            <a:fillRect/>
          </a:stretch>
        </p:blipFill>
        <p:spPr>
          <a:xfrm>
            <a:off x="1076793" y="1918740"/>
            <a:ext cx="6990413" cy="3629638"/>
          </a:xfrm>
        </p:spPr>
      </p:pic>
    </p:spTree>
    <p:extLst>
      <p:ext uri="{BB962C8B-B14F-4D97-AF65-F5344CB8AC3E}">
        <p14:creationId xmlns:p14="http://schemas.microsoft.com/office/powerpoint/2010/main" val="374336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l="35559" t="5977" r="32727" b="68967"/>
          <a:stretch/>
        </p:blipFill>
        <p:spPr>
          <a:xfrm>
            <a:off x="3132944" y="719528"/>
            <a:ext cx="3310519" cy="3043003"/>
          </a:xfrm>
          <a:prstGeom prst="ellipse">
            <a:avLst/>
          </a:prstGeom>
        </p:spPr>
      </p:pic>
    </p:spTree>
    <p:extLst>
      <p:ext uri="{BB962C8B-B14F-4D97-AF65-F5344CB8AC3E}">
        <p14:creationId xmlns:p14="http://schemas.microsoft.com/office/powerpoint/2010/main" val="3395783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356555" y="650333"/>
            <a:ext cx="4346221" cy="5056661"/>
          </a:xfrm>
          <a:prstGeom prst="rect">
            <a:avLst/>
          </a:prstGeom>
        </p:spPr>
      </p:pic>
    </p:spTree>
    <p:extLst>
      <p:ext uri="{BB962C8B-B14F-4D97-AF65-F5344CB8AC3E}">
        <p14:creationId xmlns:p14="http://schemas.microsoft.com/office/powerpoint/2010/main" val="4056064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85800" y="0"/>
            <a:ext cx="7767961" cy="6858000"/>
          </a:xfrm>
          <a:prstGeom prst="rect">
            <a:avLst/>
          </a:prstGeom>
        </p:spPr>
      </p:pic>
      <p:sp>
        <p:nvSpPr>
          <p:cNvPr id="6" name="Rectangle 5"/>
          <p:cNvSpPr/>
          <p:nvPr/>
        </p:nvSpPr>
        <p:spPr>
          <a:xfrm>
            <a:off x="2671486" y="-395111"/>
            <a:ext cx="6116681" cy="7253111"/>
          </a:xfrm>
          <a:prstGeom prst="rect">
            <a:avLst/>
          </a:prstGeom>
          <a:solidFill>
            <a:srgbClr val="0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p:cNvSpPr/>
          <p:nvPr/>
        </p:nvSpPr>
        <p:spPr>
          <a:xfrm>
            <a:off x="685800" y="4949147"/>
            <a:ext cx="5883428" cy="156212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5683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85800" y="0"/>
            <a:ext cx="7767961" cy="6858000"/>
          </a:xfrm>
          <a:prstGeom prst="rect">
            <a:avLst/>
          </a:prstGeom>
        </p:spPr>
      </p:pic>
      <p:sp>
        <p:nvSpPr>
          <p:cNvPr id="5" name="Rectangle 4"/>
          <p:cNvSpPr/>
          <p:nvPr/>
        </p:nvSpPr>
        <p:spPr>
          <a:xfrm>
            <a:off x="423333" y="0"/>
            <a:ext cx="5418667" cy="6858000"/>
          </a:xfrm>
          <a:prstGeom prst="rect">
            <a:avLst/>
          </a:prstGeom>
          <a:solidFill>
            <a:schemeClr val="bg1"/>
          </a:solidFill>
          <a:ln>
            <a:noFill/>
          </a:ln>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6" name="Rectangle 5"/>
          <p:cNvSpPr/>
          <p:nvPr/>
        </p:nvSpPr>
        <p:spPr>
          <a:xfrm>
            <a:off x="3132666" y="4512733"/>
            <a:ext cx="5418667" cy="6858000"/>
          </a:xfrm>
          <a:prstGeom prst="rect">
            <a:avLst/>
          </a:prstGeom>
          <a:solidFill>
            <a:schemeClr val="bg1"/>
          </a:solidFill>
          <a:ln>
            <a:noFill/>
          </a:ln>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852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85800" y="0"/>
            <a:ext cx="7767961" cy="6858000"/>
          </a:xfrm>
          <a:prstGeom prst="rect">
            <a:avLst/>
          </a:prstGeom>
        </p:spPr>
      </p:pic>
      <p:sp>
        <p:nvSpPr>
          <p:cNvPr id="5" name="Rectangle 4"/>
          <p:cNvSpPr/>
          <p:nvPr/>
        </p:nvSpPr>
        <p:spPr>
          <a:xfrm>
            <a:off x="685800" y="0"/>
            <a:ext cx="1981200" cy="728133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p:cNvSpPr/>
          <p:nvPr/>
        </p:nvSpPr>
        <p:spPr>
          <a:xfrm>
            <a:off x="5875867" y="-143934"/>
            <a:ext cx="2266244" cy="728133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p:cNvSpPr/>
          <p:nvPr/>
        </p:nvSpPr>
        <p:spPr>
          <a:xfrm>
            <a:off x="838199" y="4995333"/>
            <a:ext cx="7303911" cy="2438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482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piximus.net/media/30849/how-the-media-manipulates-everythin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0" y="350864"/>
            <a:ext cx="6667500" cy="5886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038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00" dirty="0"/>
              <a:t>The Camera’s Tricks</a:t>
            </a:r>
          </a:p>
        </p:txBody>
      </p:sp>
      <p:pic>
        <p:nvPicPr>
          <p:cNvPr id="4" name="Picture 3">
            <a:hlinkClick r:id="rId3"/>
          </p:cNvPr>
          <p:cNvPicPr>
            <a:picLocks noChangeAspect="1"/>
          </p:cNvPicPr>
          <p:nvPr/>
        </p:nvPicPr>
        <p:blipFill>
          <a:blip r:embed="rId4"/>
          <a:stretch>
            <a:fillRect/>
          </a:stretch>
        </p:blipFill>
        <p:spPr>
          <a:xfrm>
            <a:off x="794843" y="1738833"/>
            <a:ext cx="7554314" cy="3222911"/>
          </a:xfrm>
          <a:prstGeom prst="rect">
            <a:avLst/>
          </a:prstGeom>
        </p:spPr>
      </p:pic>
    </p:spTree>
    <p:extLst>
      <p:ext uri="{BB962C8B-B14F-4D97-AF65-F5344CB8AC3E}">
        <p14:creationId xmlns:p14="http://schemas.microsoft.com/office/powerpoint/2010/main" val="123674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58193"/>
            <a:ext cx="7924800" cy="1143000"/>
          </a:xfrm>
        </p:spPr>
        <p:txBody>
          <a:bodyPr/>
          <a:lstStyle/>
          <a:p>
            <a:pPr algn="ctr"/>
            <a:r>
              <a:rPr lang="en-US" sz="5000" dirty="0"/>
              <a:t>Do Pictures show the whole truth?</a:t>
            </a:r>
          </a:p>
        </p:txBody>
      </p:sp>
    </p:spTree>
    <p:extLst>
      <p:ext uri="{BB962C8B-B14F-4D97-AF65-F5344CB8AC3E}">
        <p14:creationId xmlns:p14="http://schemas.microsoft.com/office/powerpoint/2010/main" val="2350057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 Cited</a:t>
            </a:r>
          </a:p>
        </p:txBody>
      </p:sp>
      <p:sp>
        <p:nvSpPr>
          <p:cNvPr id="3" name="Content Placeholder 2"/>
          <p:cNvSpPr>
            <a:spLocks noGrp="1"/>
          </p:cNvSpPr>
          <p:nvPr>
            <p:ph sz="quarter" idx="13"/>
          </p:nvPr>
        </p:nvSpPr>
        <p:spPr/>
        <p:txBody>
          <a:bodyPr>
            <a:normAutofit fontScale="47500" lnSpcReduction="20000"/>
          </a:bodyPr>
          <a:lstStyle/>
          <a:p>
            <a:r>
              <a:rPr lang="en-US" dirty="0" err="1"/>
              <a:t>Brennen</a:t>
            </a:r>
            <a:r>
              <a:rPr lang="en-US" dirty="0"/>
              <a:t>, Bonnie, and Hanno </a:t>
            </a:r>
            <a:r>
              <a:rPr lang="en-US" dirty="0" err="1"/>
              <a:t>Hardt</a:t>
            </a:r>
            <a:r>
              <a:rPr lang="en-US" dirty="0"/>
              <a:t>. </a:t>
            </a:r>
            <a:r>
              <a:rPr lang="en-US" i="1" dirty="0"/>
              <a:t>Picturing the Past: Media, History, and Photography</a:t>
            </a:r>
            <a:r>
              <a:rPr lang="en-US" dirty="0"/>
              <a:t>. Urbana: U of Illinois, 1999. </a:t>
            </a:r>
            <a:r>
              <a:rPr lang="en-US" i="1" dirty="0"/>
              <a:t>Google Books</a:t>
            </a:r>
            <a:r>
              <a:rPr lang="en-US" dirty="0"/>
              <a:t>. Web. 26 Sept. 2016.</a:t>
            </a:r>
          </a:p>
          <a:p>
            <a:r>
              <a:rPr lang="en-US" dirty="0"/>
              <a:t>Brothers, Caroline. </a:t>
            </a:r>
            <a:r>
              <a:rPr lang="en-US" i="1" dirty="0"/>
              <a:t>War and Photography: A Cultural History</a:t>
            </a:r>
            <a:r>
              <a:rPr lang="en-US" dirty="0"/>
              <a:t>. London: </a:t>
            </a:r>
            <a:r>
              <a:rPr lang="en-US" dirty="0" err="1"/>
              <a:t>Routledge</a:t>
            </a:r>
            <a:r>
              <a:rPr lang="en-US" dirty="0"/>
              <a:t>, 1997. </a:t>
            </a:r>
            <a:r>
              <a:rPr lang="en-US" i="1" dirty="0"/>
              <a:t>Google Books</a:t>
            </a:r>
            <a:r>
              <a:rPr lang="en-US" dirty="0"/>
              <a:t>. Web. 26 Sept. 2016.</a:t>
            </a:r>
          </a:p>
          <a:p>
            <a:r>
              <a:rPr lang="en-US" i="1" dirty="0"/>
              <a:t>Camera: A History of Photography from Daguerreotype to Digital by Todd </a:t>
            </a:r>
            <a:r>
              <a:rPr lang="en-US" i="1" dirty="0" err="1"/>
              <a:t>Gustavson</a:t>
            </a:r>
            <a:r>
              <a:rPr lang="en-US" dirty="0"/>
              <a:t>. Dir. George Eastman House. </a:t>
            </a:r>
            <a:r>
              <a:rPr lang="en-US" i="1" dirty="0"/>
              <a:t>YouTube</a:t>
            </a:r>
            <a:r>
              <a:rPr lang="en-US" dirty="0"/>
              <a:t>. YouTube, 28 Sept. 2010. Web. 26 Sept. 2016. </a:t>
            </a:r>
          </a:p>
          <a:p>
            <a:r>
              <a:rPr lang="en-US" dirty="0" err="1"/>
              <a:t>Capelle</a:t>
            </a:r>
            <a:r>
              <a:rPr lang="en-US" dirty="0"/>
              <a:t>, </a:t>
            </a:r>
            <a:r>
              <a:rPr lang="en-US" dirty="0" err="1"/>
              <a:t>Romain</a:t>
            </a:r>
            <a:r>
              <a:rPr lang="en-US" dirty="0"/>
              <a:t>. "Le </a:t>
            </a:r>
            <a:r>
              <a:rPr lang="en-US" dirty="0" err="1"/>
              <a:t>Biais</a:t>
            </a:r>
            <a:r>
              <a:rPr lang="en-US" dirty="0"/>
              <a:t> Racial De La </a:t>
            </a:r>
            <a:r>
              <a:rPr lang="en-US" dirty="0" err="1"/>
              <a:t>Photographie</a:t>
            </a:r>
            <a:r>
              <a:rPr lang="en-US" dirty="0"/>
              <a:t> </a:t>
            </a:r>
            <a:r>
              <a:rPr lang="en-US" dirty="0" err="1"/>
              <a:t>Couleur</a:t>
            </a:r>
            <a:r>
              <a:rPr lang="en-US" dirty="0"/>
              <a:t>." </a:t>
            </a:r>
            <a:r>
              <a:rPr lang="en-US" i="1" dirty="0"/>
              <a:t>- Arts Et </a:t>
            </a:r>
            <a:r>
              <a:rPr lang="en-US" i="1" dirty="0" err="1"/>
              <a:t>Scènes</a:t>
            </a:r>
            <a:r>
              <a:rPr lang="en-US" dirty="0"/>
              <a:t>. </a:t>
            </a:r>
            <a:r>
              <a:rPr lang="en-US" dirty="0" err="1"/>
              <a:t>N.p</a:t>
            </a:r>
            <a:r>
              <a:rPr lang="en-US" dirty="0"/>
              <a:t>., </a:t>
            </a:r>
            <a:r>
              <a:rPr lang="en-US" dirty="0" err="1"/>
              <a:t>n.d.</a:t>
            </a:r>
            <a:r>
              <a:rPr lang="en-US" dirty="0"/>
              <a:t> Web. 25 Oct. 2016.</a:t>
            </a:r>
          </a:p>
          <a:p>
            <a:r>
              <a:rPr lang="en-US" dirty="0"/>
              <a:t>Concord, Stephen. "The Motion-Picture Emerging as Art." </a:t>
            </a:r>
            <a:r>
              <a:rPr lang="en-US" i="1" dirty="0"/>
              <a:t>The Lotus Magazine</a:t>
            </a:r>
            <a:r>
              <a:rPr lang="en-US" dirty="0"/>
              <a:t> 10.4 (1919): 204-07. Web.</a:t>
            </a:r>
          </a:p>
          <a:p>
            <a:r>
              <a:rPr lang="en-US" dirty="0"/>
              <a:t>Every Frame A Painting. "Chuck Jones - The Evolution of an Artist." </a:t>
            </a:r>
            <a:r>
              <a:rPr lang="en-US" i="1" dirty="0"/>
              <a:t>YouTube</a:t>
            </a:r>
            <a:r>
              <a:rPr lang="en-US" dirty="0"/>
              <a:t>. YouTube, 16 July 2015. Web. 26 Sept. 2016. </a:t>
            </a:r>
          </a:p>
          <a:p>
            <a:r>
              <a:rPr lang="en-US" dirty="0"/>
              <a:t>Gunning, T. "In Your Face: Physiognomy, Photography, and the Gnostic Mission of Early Film." </a:t>
            </a:r>
            <a:r>
              <a:rPr lang="en-US" i="1" dirty="0"/>
              <a:t>Modernism/modernity</a:t>
            </a:r>
            <a:r>
              <a:rPr lang="en-US" dirty="0"/>
              <a:t>, vol. 4 no. 1, 1997, pp. 1-29. </a:t>
            </a:r>
            <a:r>
              <a:rPr lang="en-US" i="1" dirty="0"/>
              <a:t>Project MUSE</a:t>
            </a:r>
            <a:r>
              <a:rPr lang="en-US" dirty="0"/>
              <a:t>.</a:t>
            </a:r>
          </a:p>
          <a:p>
            <a:r>
              <a:rPr lang="en-US" dirty="0"/>
              <a:t>Edwards, Steve. </a:t>
            </a:r>
            <a:r>
              <a:rPr lang="en-US" i="1" dirty="0"/>
              <a:t>Photography: A Very Short Introduction</a:t>
            </a:r>
            <a:r>
              <a:rPr lang="en-US" dirty="0"/>
              <a:t>. Oxford: Oxford UP, 206. Print.</a:t>
            </a:r>
          </a:p>
          <a:p>
            <a:r>
              <a:rPr lang="en-US" dirty="0"/>
              <a:t>Hartmann, </a:t>
            </a:r>
            <a:r>
              <a:rPr lang="en-US" dirty="0" err="1"/>
              <a:t>Sadakichi</a:t>
            </a:r>
            <a:r>
              <a:rPr lang="en-US" dirty="0"/>
              <a:t>. "</a:t>
            </a:r>
            <a:r>
              <a:rPr lang="en-US" dirty="0" err="1"/>
              <a:t>Æsthetic</a:t>
            </a:r>
            <a:r>
              <a:rPr lang="en-US" dirty="0"/>
              <a:t> Activity in Photography." </a:t>
            </a:r>
            <a:r>
              <a:rPr lang="en-US" i="1" dirty="0"/>
              <a:t>Brush and Pencil</a:t>
            </a:r>
            <a:r>
              <a:rPr lang="en-US" dirty="0"/>
              <a:t> 14.1 (1904): 24-53. Web.</a:t>
            </a:r>
          </a:p>
          <a:p>
            <a:r>
              <a:rPr lang="en-US" dirty="0"/>
              <a:t>"</a:t>
            </a:r>
            <a:r>
              <a:rPr lang="en-US" dirty="0" err="1"/>
              <a:t>L'invention</a:t>
            </a:r>
            <a:r>
              <a:rPr lang="en-US" dirty="0"/>
              <a:t> De La </a:t>
            </a:r>
            <a:r>
              <a:rPr lang="en-US" dirty="0" err="1"/>
              <a:t>Photographie</a:t>
            </a:r>
            <a:r>
              <a:rPr lang="en-US" dirty="0"/>
              <a:t> (1839)." </a:t>
            </a:r>
            <a:r>
              <a:rPr lang="en-US" i="1" dirty="0" err="1"/>
              <a:t>L'invention</a:t>
            </a:r>
            <a:r>
              <a:rPr lang="en-US" i="1" dirty="0"/>
              <a:t> De La </a:t>
            </a:r>
            <a:r>
              <a:rPr lang="en-US" i="1" dirty="0" err="1"/>
              <a:t>Photographie</a:t>
            </a:r>
            <a:r>
              <a:rPr lang="en-US" i="1" dirty="0"/>
              <a:t> (1839)</a:t>
            </a:r>
            <a:r>
              <a:rPr lang="en-US" dirty="0"/>
              <a:t>. </a:t>
            </a:r>
            <a:r>
              <a:rPr lang="en-US" dirty="0" err="1"/>
              <a:t>N.p</a:t>
            </a:r>
            <a:r>
              <a:rPr lang="en-US" dirty="0"/>
              <a:t>., </a:t>
            </a:r>
            <a:r>
              <a:rPr lang="en-US" dirty="0" err="1"/>
              <a:t>n.d.</a:t>
            </a:r>
            <a:r>
              <a:rPr lang="en-US" dirty="0"/>
              <a:t> Web. 25 Oct. 2016.</a:t>
            </a:r>
          </a:p>
          <a:p>
            <a:r>
              <a:rPr lang="en-US" dirty="0" err="1"/>
              <a:t>Marien</a:t>
            </a:r>
            <a:r>
              <a:rPr lang="en-US" dirty="0"/>
              <a:t>, Mary Warner. </a:t>
            </a:r>
            <a:r>
              <a:rPr lang="en-US" i="1" dirty="0"/>
              <a:t>Photography: A Cultural History</a:t>
            </a:r>
            <a:r>
              <a:rPr lang="en-US" dirty="0"/>
              <a:t>. London: Laurence King, 2002. </a:t>
            </a:r>
            <a:r>
              <a:rPr lang="en-US" i="1" dirty="0"/>
              <a:t>Google Books</a:t>
            </a:r>
            <a:r>
              <a:rPr lang="en-US" dirty="0"/>
              <a:t>. Web.</a:t>
            </a:r>
          </a:p>
          <a:p>
            <a:r>
              <a:rPr lang="en-US" dirty="0"/>
              <a:t>Maxwell, Everett C. "Art In Photography." </a:t>
            </a:r>
            <a:r>
              <a:rPr lang="en-US" i="1" dirty="0"/>
              <a:t>Fine Arts Journal</a:t>
            </a:r>
            <a:r>
              <a:rPr lang="en-US" dirty="0"/>
              <a:t> 22.4 (1910): 179-82. Web.</a:t>
            </a:r>
          </a:p>
          <a:p>
            <a:r>
              <a:rPr lang="en-US" dirty="0"/>
              <a:t>"Modern Photography." </a:t>
            </a:r>
            <a:r>
              <a:rPr lang="en-US" i="1" dirty="0"/>
              <a:t>Science</a:t>
            </a:r>
            <a:r>
              <a:rPr lang="en-US" dirty="0"/>
              <a:t> 14.347 (1889): 218-21. Web.</a:t>
            </a:r>
          </a:p>
          <a:p>
            <a:r>
              <a:rPr lang="en-US" i="1" dirty="0"/>
              <a:t>Photography History &amp; Techniques : Famous American Photographers</a:t>
            </a:r>
            <a:r>
              <a:rPr lang="en-US" dirty="0"/>
              <a:t>. Dir. </a:t>
            </a:r>
            <a:r>
              <a:rPr lang="en-US" dirty="0" err="1"/>
              <a:t>EHowArtsAndCrafts</a:t>
            </a:r>
            <a:r>
              <a:rPr lang="en-US" dirty="0"/>
              <a:t>. </a:t>
            </a:r>
            <a:r>
              <a:rPr lang="en-US" i="1" dirty="0"/>
              <a:t>YouTube</a:t>
            </a:r>
            <a:r>
              <a:rPr lang="en-US" dirty="0"/>
              <a:t>. YouTube, 30 Mar. 2010. Web. 26 Sept. 2016. </a:t>
            </a:r>
          </a:p>
          <a:p>
            <a:r>
              <a:rPr lang="en-US" dirty="0"/>
              <a:t>Sprague, Stephen F. "Yoruba Photography: How The Yoruba See Themselves." </a:t>
            </a:r>
            <a:r>
              <a:rPr lang="en-US" i="1" dirty="0"/>
              <a:t>Yoruba Photography</a:t>
            </a:r>
            <a:r>
              <a:rPr lang="en-US" dirty="0"/>
              <a:t> (</a:t>
            </a:r>
            <a:r>
              <a:rPr lang="en-US" dirty="0" err="1"/>
              <a:t>n.d.</a:t>
            </a:r>
            <a:r>
              <a:rPr lang="en-US" dirty="0"/>
              <a:t>): n. </a:t>
            </a:r>
            <a:r>
              <a:rPr lang="en-US" dirty="0" err="1"/>
              <a:t>pag</a:t>
            </a:r>
            <a:r>
              <a:rPr lang="en-US" dirty="0"/>
              <a:t>. Web. 26 Sept. 2016.</a:t>
            </a:r>
          </a:p>
          <a:p>
            <a:r>
              <a:rPr lang="en-US" i="1" dirty="0"/>
              <a:t>The History of Photography in 5 Minutes</a:t>
            </a:r>
            <a:r>
              <a:rPr lang="en-US" dirty="0"/>
              <a:t>. Dir. The </a:t>
            </a:r>
            <a:r>
              <a:rPr lang="en-US" dirty="0" err="1"/>
              <a:t>Cooph</a:t>
            </a:r>
            <a:r>
              <a:rPr lang="en-US" dirty="0"/>
              <a:t>. </a:t>
            </a:r>
            <a:r>
              <a:rPr lang="en-US" i="1" dirty="0"/>
              <a:t>YouTube</a:t>
            </a:r>
            <a:r>
              <a:rPr lang="en-US" dirty="0"/>
              <a:t>. YouTube, 08 Feb. 2016. Web. 26 Sept. 2016. </a:t>
            </a:r>
          </a:p>
          <a:p>
            <a:r>
              <a:rPr lang="en-US" i="1" dirty="0"/>
              <a:t>The Imposter (2012) – Looking Into The Lens. </a:t>
            </a:r>
            <a:r>
              <a:rPr lang="en-US" dirty="0"/>
              <a:t>Dir. Every Frame A Painting</a:t>
            </a:r>
            <a:r>
              <a:rPr lang="en-US" i="1" dirty="0"/>
              <a:t>. </a:t>
            </a:r>
            <a:r>
              <a:rPr lang="en-US" i="1" dirty="0" err="1"/>
              <a:t>Youtube</a:t>
            </a:r>
            <a:r>
              <a:rPr lang="en-US" i="1" dirty="0"/>
              <a:t>. </a:t>
            </a:r>
            <a:r>
              <a:rPr lang="en-US" dirty="0" err="1"/>
              <a:t>Youtube</a:t>
            </a:r>
            <a:r>
              <a:rPr lang="en-US" dirty="0"/>
              <a:t>, 25 Apr. 2014. Web. 26 Sept. 2016. </a:t>
            </a:r>
          </a:p>
          <a:p>
            <a:r>
              <a:rPr lang="en-US" dirty="0"/>
              <a:t>Van </a:t>
            </a:r>
            <a:r>
              <a:rPr lang="en-US" dirty="0" err="1"/>
              <a:t>Muyden</a:t>
            </a:r>
            <a:r>
              <a:rPr lang="en-US" dirty="0"/>
              <a:t>, G. "Recent Improvements in Photography." </a:t>
            </a:r>
            <a:r>
              <a:rPr lang="en-US" i="1" dirty="0"/>
              <a:t>The Connoisseur</a:t>
            </a:r>
            <a:r>
              <a:rPr lang="en-US" dirty="0"/>
              <a:t> 3.1 (1888): 28-34. Web. </a:t>
            </a:r>
          </a:p>
          <a:p>
            <a:r>
              <a:rPr lang="en-US" dirty="0"/>
              <a:t>"『「写真描写問題」を解いてみる』." </a:t>
            </a:r>
            <a:r>
              <a:rPr lang="en-US" i="1" dirty="0"/>
              <a:t>TOEIC </a:t>
            </a:r>
            <a:r>
              <a:rPr lang="en-US" i="1" dirty="0" err="1"/>
              <a:t>SWと、BULATSと、時々脱力系</a:t>
            </a:r>
            <a:r>
              <a:rPr lang="en-US" i="1" dirty="0"/>
              <a:t>。</a:t>
            </a:r>
            <a:r>
              <a:rPr lang="en-US" dirty="0"/>
              <a:t>. </a:t>
            </a:r>
            <a:r>
              <a:rPr lang="en-US" dirty="0" err="1"/>
              <a:t>N.p</a:t>
            </a:r>
            <a:r>
              <a:rPr lang="en-US" dirty="0"/>
              <a:t>., </a:t>
            </a:r>
            <a:r>
              <a:rPr lang="en-US" dirty="0" err="1"/>
              <a:t>n.d.</a:t>
            </a:r>
            <a:r>
              <a:rPr lang="en-US" dirty="0"/>
              <a:t> Web. 25 Oct. 2016. </a:t>
            </a:r>
          </a:p>
        </p:txBody>
      </p:sp>
    </p:spTree>
    <p:extLst>
      <p:ext uri="{BB962C8B-B14F-4D97-AF65-F5344CB8AC3E}">
        <p14:creationId xmlns:p14="http://schemas.microsoft.com/office/powerpoint/2010/main" val="422140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Note about Creative Commons License</a:t>
            </a:r>
            <a:br>
              <a:rPr lang="en-US" b="1" dirty="0"/>
            </a:br>
            <a:endParaRPr lang="en-US" dirty="0"/>
          </a:p>
        </p:txBody>
      </p:sp>
      <p:sp>
        <p:nvSpPr>
          <p:cNvPr id="3" name="Content Placeholder 2"/>
          <p:cNvSpPr>
            <a:spLocks noGrp="1"/>
          </p:cNvSpPr>
          <p:nvPr>
            <p:ph sz="quarter" idx="13"/>
          </p:nvPr>
        </p:nvSpPr>
        <p:spPr/>
        <p:txBody>
          <a:bodyPr/>
          <a:lstStyle/>
          <a:p>
            <a:r>
              <a:rPr lang="en-US" dirty="0"/>
              <a:t>The Creative Commons license under which this presentation is being released does not apply to the individual images within the presentation. The images are used in the presentation under the Fair Use provision of copyright law and remain copyrighted by their authors. However, because of their age, the images in slide 02, slide 03, and slide 05 are in the public domain. </a:t>
            </a:r>
            <a:endParaRPr lang="en-US" dirty="0"/>
          </a:p>
        </p:txBody>
      </p:sp>
    </p:spTree>
    <p:extLst>
      <p:ext uri="{BB962C8B-B14F-4D97-AF65-F5344CB8AC3E}">
        <p14:creationId xmlns:p14="http://schemas.microsoft.com/office/powerpoint/2010/main" val="3431414420"/>
      </p:ext>
    </p:extLst>
  </p:cSld>
  <p:clrMapOvr>
    <a:masterClrMapping/>
  </p:clrMapOvr>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Horizon.thmx</Template>
  <TotalTime>981</TotalTime>
  <Words>1006</Words>
  <Application>Microsoft Office PowerPoint</Application>
  <PresentationFormat>On-screen Show (4:3)</PresentationFormat>
  <Paragraphs>79</Paragraphs>
  <Slides>15</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Arial Narrow</vt:lpstr>
      <vt:lpstr>Calibri</vt:lpstr>
      <vt:lpstr>Horizon</vt:lpstr>
      <vt:lpstr>Early Modern Photography</vt:lpstr>
      <vt:lpstr>History</vt:lpstr>
      <vt:lpstr>History</vt:lpstr>
      <vt:lpstr>Photography Bias</vt:lpstr>
      <vt:lpstr>First Photograph Of Person</vt:lpstr>
      <vt:lpstr>PowerPoint Presentation</vt:lpstr>
      <vt:lpstr>PowerPoint Presentation</vt:lpstr>
      <vt:lpstr>PowerPoint Presentation</vt:lpstr>
      <vt:lpstr>PowerPoint Presentation</vt:lpstr>
      <vt:lpstr>PowerPoint Presentation</vt:lpstr>
      <vt:lpstr>PowerPoint Presentation</vt:lpstr>
      <vt:lpstr>The Camera’s Tricks</vt:lpstr>
      <vt:lpstr>Do Pictures show the whole truth?</vt:lpstr>
      <vt:lpstr>Works Cited</vt:lpstr>
      <vt:lpstr>Note about Creative Commons License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Photography</dc:title>
  <dc:creator>Anne-Jeanine Delgado</dc:creator>
  <cp:lastModifiedBy>Steven L. Berg</cp:lastModifiedBy>
  <cp:revision>21</cp:revision>
  <cp:lastPrinted>2016-12-08T05:09:46Z</cp:lastPrinted>
  <dcterms:created xsi:type="dcterms:W3CDTF">2016-12-05T22:01:14Z</dcterms:created>
  <dcterms:modified xsi:type="dcterms:W3CDTF">2016-12-10T19:50:56Z</dcterms:modified>
</cp:coreProperties>
</file>